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2" r:id="rId3"/>
    <p:sldId id="291" r:id="rId4"/>
    <p:sldId id="297" r:id="rId5"/>
    <p:sldId id="298" r:id="rId6"/>
    <p:sldId id="299" r:id="rId7"/>
    <p:sldId id="300" r:id="rId8"/>
    <p:sldId id="257" r:id="rId9"/>
    <p:sldId id="277" r:id="rId10"/>
    <p:sldId id="280" r:id="rId11"/>
    <p:sldId id="301" r:id="rId12"/>
    <p:sldId id="281" r:id="rId13"/>
    <p:sldId id="282" r:id="rId14"/>
    <p:sldId id="283" r:id="rId15"/>
    <p:sldId id="284" r:id="rId16"/>
    <p:sldId id="285" r:id="rId17"/>
    <p:sldId id="289" r:id="rId18"/>
    <p:sldId id="279" r:id="rId19"/>
    <p:sldId id="287" r:id="rId20"/>
    <p:sldId id="28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CCA9E-5AF8-4FA7-8CCE-5ED4F5B3C5B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6927C-3437-4E88-A17C-E176D7F81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24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FC3D-91EA-0CC3-6FAE-95AA2A835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AFCED2-AFAD-E95E-A591-1F73C341A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72765-8606-FF01-6C11-4EC61F61C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2A857-C25E-7164-F688-73BA2383F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52622-39D4-C229-F211-040D6FDEB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52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256CF-236F-F233-7881-0BE292974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3F6B4-2F36-44F0-2A2B-85043F684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C0465-79F7-1C1C-E44D-014E7A5C2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D1CCA-DF94-74DA-E9CD-42B8871B5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7A3D7-7A80-71CB-034A-563BEA79C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45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F6A3C-9EDC-BF9F-D486-ECEFC3B43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016C0-3404-4526-DA59-D97A0496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47C43-AE6A-95CA-D13E-43A1E095C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214E4-DD9F-A1FE-4B5C-E39659C70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53262-7A10-357A-9FD9-1DA695341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4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A7D0E-DC18-84A2-9C5B-F5315AE6A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4D79F-F352-6339-D75E-20BD67253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1B8DE0-0EEF-C95C-2134-9A2A6714E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3EF85-37A7-7830-B6C8-833BEA6A2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D7C0DA-799E-9DFF-FFE4-A0BF53DEC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EE569C-8E0D-32B2-3031-235CE1C45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9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0E53-3C4C-8B95-8101-34F4150C5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CB6D4F-98D9-F6A5-A003-8AC316506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DFACE0-32F7-3733-C73A-A9C51AF1D6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EF958E-18AA-D701-2D03-30C6D0A073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283C18-DA96-6ECA-2066-2A9954A41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4E9E52-D0C3-5E18-62D8-D083144AE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30F112-70FF-55C9-ED51-958E466B7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CE5A79-F779-09C5-75E6-A3DB59951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0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4B269-4848-9001-35BA-96197E6D4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B4BF1B-5A24-8343-4BA6-867A7D75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07C32B-C1F7-45F5-D608-D0BCFF44A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7335B7-CC35-C1B3-CE21-9A407ACF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7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3AF7E3-6F5F-D8A2-89D3-BC0DC380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748DEC-680A-7959-8037-EF3B54022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00823-7359-12AF-A99E-07C285C41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37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2FFF-E142-2CEB-65A0-DB38A855A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28698-F394-2785-B7B6-C7C04F2F2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19503-E3C8-1AB8-5E5F-D8E11EB3D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C88008-CE94-2869-AFD5-C3A78C7AC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143DC-F88A-6164-66C4-166C27156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7DC5C-F09E-2991-00BE-680B34B00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EB106-CD34-A08D-42DE-036461D4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12EEA1-72A4-4842-E634-2E0FF6911C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3CF2D-122F-F2D6-302F-C4F4514AF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93DA9-3014-EBFE-9179-1458B40B8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AE899B-2DAB-09E6-46A6-B2DFBBD8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28DE8-BEF0-B1BC-AD61-9AF724D76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3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75C21-13E8-BD47-1AE0-51C89C22C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D0C65F-33CE-F03A-336B-2E5B825939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DEBD5-FD02-9A9D-D73C-25CA282C7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E9114-FB37-C254-932D-50CF9196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5F20D-9914-947C-2DB8-E39CD45B1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2530A5-A7A2-C223-49AE-175A5934A2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5202B2-E738-06FE-E24C-4379CCEDE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D3B0D-83E3-D45D-415F-C1E891346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FF2FB-2405-97B0-020B-9E49E36D3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427F7-5A84-8D5A-BD44-27A7C6685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73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F673BF-DA0C-35F2-A78E-B5CB46207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D532E-B1FD-4EE9-5BDC-900D73269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55715-7CAC-1D0B-9016-EEC7779075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85F52A-100E-4437-AE57-9199F9D442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3DD41-1C21-A191-2797-9D2082BA61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09512-6188-932A-124E-AEE26133E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36D936-840A-4922-98E8-FEFAC497D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1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2BB26-3C42-ADB3-F76C-F9A1EE225A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3536" b="1219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118737-91E0-AF92-60F1-A44AC1741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Socializations, Social Groups, Networks, and the Internet</a:t>
            </a:r>
          </a:p>
        </p:txBody>
      </p:sp>
    </p:spTree>
    <p:extLst>
      <p:ext uri="{BB962C8B-B14F-4D97-AF65-F5344CB8AC3E}">
        <p14:creationId xmlns:p14="http://schemas.microsoft.com/office/powerpoint/2010/main" val="4203630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44A68-20C2-95B4-0ECC-312D673A7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latin typeface="+mj-lt"/>
                <a:ea typeface="+mj-ea"/>
                <a:cs typeface="+mj-cs"/>
              </a:rPr>
              <a:t>Socialization and self-formation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4834DA-2EDE-FC74-1B5B-75180C763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272" y="1675227"/>
            <a:ext cx="7989455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33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919CF-5F87-9460-5C19-9E0383CE6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latin typeface="+mj-lt"/>
                <a:ea typeface="+mj-ea"/>
                <a:cs typeface="+mj-cs"/>
              </a:rPr>
              <a:t>Agents of socialization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615DDD-926F-C423-F9D3-1A1B35AFD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1" y="1675227"/>
            <a:ext cx="10159998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65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CFD1E-3421-B202-B418-8BAD8357E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144110"/>
            <a:ext cx="3221377" cy="25287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/>
              <a:t>INDIVIDUAL AGENCY</a:t>
            </a:r>
            <a:br>
              <a:rPr lang="en-US" sz="4000" dirty="0"/>
            </a:br>
            <a:r>
              <a:rPr lang="en-US" sz="4000" dirty="0"/>
              <a:t>AND SOCIAL</a:t>
            </a:r>
            <a:br>
              <a:rPr lang="en-US" sz="4000" dirty="0"/>
            </a:br>
            <a:r>
              <a:rPr lang="en-US" sz="4000" dirty="0"/>
              <a:t>STRUCTURE</a:t>
            </a:r>
          </a:p>
        </p:txBody>
      </p:sp>
      <p:pic>
        <p:nvPicPr>
          <p:cNvPr id="7" name="Picture 6" descr="A group of people in white shirts&#10;&#10;AI-generated content may be incorrect.">
            <a:extLst>
              <a:ext uri="{FF2B5EF4-FFF2-40B4-BE49-F238E27FC236}">
                <a16:creationId xmlns:a16="http://schemas.microsoft.com/office/drawing/2014/main" id="{FCF6CCE0-C48B-23F4-7D1A-D5F44F59B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3" r="12762" b="-2"/>
          <a:stretch/>
        </p:blipFill>
        <p:spPr>
          <a:xfrm>
            <a:off x="4617490" y="1"/>
            <a:ext cx="7574510" cy="6858000"/>
          </a:xfrm>
          <a:prstGeom prst="rect">
            <a:avLst/>
          </a:prstGeom>
          <a:effectLst>
            <a:outerShdw blurRad="254000" dist="190500" dir="5580000" sx="90000" sy="90000" algn="ctr" rotWithShape="0">
              <a:srgbClr val="000000">
                <a:alpha val="2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3668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0902D7-70B1-7374-167E-E5FB06123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anchor="b">
            <a:normAutofit/>
          </a:bodyPr>
          <a:lstStyle/>
          <a:p>
            <a:r>
              <a:rPr lang="en-US" sz="4000" dirty="0"/>
              <a:t>Agency</a:t>
            </a:r>
          </a:p>
        </p:txBody>
      </p:sp>
      <p:pic>
        <p:nvPicPr>
          <p:cNvPr id="9" name="Picture 8" descr="A group of women in wheelchairs playing basketball&#10;&#10;AI-generated content may be incorrect.">
            <a:extLst>
              <a:ext uri="{FF2B5EF4-FFF2-40B4-BE49-F238E27FC236}">
                <a16:creationId xmlns:a16="http://schemas.microsoft.com/office/drawing/2014/main" id="{F0BBA2EA-B3B1-1F32-6BCA-1830EA215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4" r="12665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F5026C-6C45-67E4-B3EC-07237A5B4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2614612"/>
            <a:ext cx="5291663" cy="3752849"/>
          </a:xfrm>
        </p:spPr>
        <p:txBody>
          <a:bodyPr>
            <a:normAutofit/>
          </a:bodyPr>
          <a:lstStyle/>
          <a:p>
            <a:r>
              <a:rPr lang="en-US" sz="3000" dirty="0"/>
              <a:t>Agency: our capacity to act given the structural rules and resources that impact our behaviors. Agency refers to the choices that individuals make and the actions we ultimately take.</a:t>
            </a:r>
          </a:p>
        </p:txBody>
      </p:sp>
    </p:spTree>
    <p:extLst>
      <p:ext uri="{BB962C8B-B14F-4D97-AF65-F5344CB8AC3E}">
        <p14:creationId xmlns:p14="http://schemas.microsoft.com/office/powerpoint/2010/main" val="2855580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1DEF6-80EA-1C1E-5CE4-F83039286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latin typeface="+mj-lt"/>
                <a:ea typeface="+mj-ea"/>
                <a:cs typeface="+mj-cs"/>
              </a:rPr>
              <a:t>Reflexivity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0F40F3-80DD-C0E2-0ACE-DEC542EFD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625" y="1675227"/>
            <a:ext cx="8062750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80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7D6B4-6093-FFB1-117B-8F3C0B0C5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latin typeface="+mj-lt"/>
                <a:ea typeface="+mj-ea"/>
                <a:cs typeface="+mj-cs"/>
              </a:rPr>
              <a:t>Individual Agency and Social Structure</a:t>
            </a:r>
          </a:p>
        </p:txBody>
      </p:sp>
      <p:pic>
        <p:nvPicPr>
          <p:cNvPr id="5" name="Content Placeholder 4" descr="A diagram of a diagram&#10;&#10;AI-generated content may be incorrect.">
            <a:extLst>
              <a:ext uri="{FF2B5EF4-FFF2-40B4-BE49-F238E27FC236}">
                <a16:creationId xmlns:a16="http://schemas.microsoft.com/office/drawing/2014/main" id="{4781E28A-AEE7-FD2F-F47E-B186114A3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3293" y="1675227"/>
            <a:ext cx="6345414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64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D1D178-C12E-F1C9-C0B7-7376BE3FF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en-US" sz="6000"/>
              <a:t>Overview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28CEE-D11A-026D-C1F1-FB7CEA39C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en-US" sz="2500" dirty="0"/>
              <a:t>What are social groups and what sorts of groups exist?</a:t>
            </a:r>
          </a:p>
          <a:p>
            <a:r>
              <a:rPr lang="en-US" sz="2500" dirty="0"/>
              <a:t>What are social networks and how do they affect us in the digital age?</a:t>
            </a:r>
          </a:p>
          <a:p>
            <a:r>
              <a:rPr lang="en-US" sz="2500" dirty="0"/>
              <a:t>What are organizations and how do they differentiate themselves from broader society?</a:t>
            </a:r>
          </a:p>
          <a:p>
            <a:r>
              <a:rPr lang="en-US" sz="2500" dirty="0"/>
              <a:t>What is social capital?</a:t>
            </a:r>
          </a:p>
        </p:txBody>
      </p:sp>
    </p:spTree>
    <p:extLst>
      <p:ext uri="{BB962C8B-B14F-4D97-AF65-F5344CB8AC3E}">
        <p14:creationId xmlns:p14="http://schemas.microsoft.com/office/powerpoint/2010/main" val="2071442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4248-54C7-8ED8-A310-E80D06F5E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latin typeface="+mj-lt"/>
                <a:ea typeface="+mj-ea"/>
                <a:cs typeface="+mj-cs"/>
              </a:rPr>
              <a:t>Social Groups, Networks, &amp; Institutions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513226-241D-66EB-693A-B46CD12295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745839"/>
            <a:ext cx="10905066" cy="4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51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71A86-783D-CD98-FF4D-966F72869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altLang="zh-CN" sz="4000"/>
              <a:t>Social Groups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92716-4D1F-4DDB-318D-6BC63E8FF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en-US" sz="2500" dirty="0"/>
              <a:t>Groups are the building blocks of society</a:t>
            </a:r>
          </a:p>
          <a:p>
            <a:r>
              <a:rPr lang="en-US" sz="2500" dirty="0"/>
              <a:t>We don’t need to know anything about the characteristics of group members to make certain predictions about how the group will 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B2C095-E466-177D-F7A5-74E56B09B0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65" r="26541" b="-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91881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CCC4C-6919-4460-A1A1-063FDEADA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FDED6-C45D-4A98-8802-E13AEC61C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dirty="0" err="1"/>
              <a:t>intravidual</a:t>
            </a:r>
            <a:r>
              <a:rPr lang="en-US" dirty="0"/>
              <a:t>? How does this relate to the nature of our digital engagement in daily life?</a:t>
            </a:r>
          </a:p>
          <a:p>
            <a:r>
              <a:rPr lang="en-US" dirty="0"/>
              <a:t>What is the impact of </a:t>
            </a:r>
            <a:r>
              <a:rPr lang="en-US"/>
              <a:t>this change?</a:t>
            </a:r>
            <a:endParaRPr lang="en-US" dirty="0"/>
          </a:p>
          <a:p>
            <a:r>
              <a:rPr lang="en-US" dirty="0"/>
              <a:t>What is difference between “embedded” premodern groups, “affiliation” based modern groups, and “ungroups” of the digital age? </a:t>
            </a:r>
          </a:p>
          <a:p>
            <a:r>
              <a:rPr lang="en-US" dirty="0"/>
              <a:t>Does the reading’s arguments align with your own experiences? How so, or how does it not?</a:t>
            </a:r>
          </a:p>
        </p:txBody>
      </p:sp>
    </p:spTree>
    <p:extLst>
      <p:ext uri="{BB962C8B-B14F-4D97-AF65-F5344CB8AC3E}">
        <p14:creationId xmlns:p14="http://schemas.microsoft.com/office/powerpoint/2010/main" val="3363197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5E10F-AE4D-C1CC-D0A6-5568CE2E7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Dyads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F3983-ACEC-F091-659A-EDB2A92C7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77755" cy="4351338"/>
          </a:xfrm>
        </p:spPr>
        <p:txBody>
          <a:bodyPr/>
          <a:lstStyle/>
          <a:p>
            <a:r>
              <a:rPr lang="en-US" dirty="0"/>
              <a:t>Groups of two</a:t>
            </a:r>
          </a:p>
          <a:p>
            <a:r>
              <a:rPr lang="en-US" dirty="0"/>
              <a:t>Most intimate of all groups</a:t>
            </a:r>
          </a:p>
          <a:p>
            <a:r>
              <a:rPr lang="en-US" dirty="0"/>
              <a:t>Requires an inherent sense of “symmetry”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2636FAB-CB49-4AA4-9C57-A60446E9B096}"/>
              </a:ext>
            </a:extLst>
          </p:cNvPr>
          <p:cNvSpPr/>
          <p:nvPr/>
        </p:nvSpPr>
        <p:spPr>
          <a:xfrm>
            <a:off x="6095999" y="1027906"/>
            <a:ext cx="1592687" cy="14319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Husband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D334927-2FAF-404B-9222-9FCAEE6D29A3}"/>
              </a:ext>
            </a:extLst>
          </p:cNvPr>
          <p:cNvSpPr/>
          <p:nvPr/>
        </p:nvSpPr>
        <p:spPr>
          <a:xfrm>
            <a:off x="9029928" y="1027907"/>
            <a:ext cx="1592687" cy="1460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Wife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5270774-A127-4435-B8B3-20B6B48A590F}"/>
              </a:ext>
            </a:extLst>
          </p:cNvPr>
          <p:cNvSpPr/>
          <p:nvPr/>
        </p:nvSpPr>
        <p:spPr>
          <a:xfrm>
            <a:off x="6095999" y="2826336"/>
            <a:ext cx="1592686" cy="14580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Parent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99E85DB-4879-446A-999A-2ACF0B0A3BCA}"/>
              </a:ext>
            </a:extLst>
          </p:cNvPr>
          <p:cNvSpPr/>
          <p:nvPr/>
        </p:nvSpPr>
        <p:spPr>
          <a:xfrm>
            <a:off x="9029929" y="2826336"/>
            <a:ext cx="1592686" cy="14580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Child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9208D5-50E9-44C4-9385-4725CF816EEA}"/>
              </a:ext>
            </a:extLst>
          </p:cNvPr>
          <p:cNvSpPr/>
          <p:nvPr/>
        </p:nvSpPr>
        <p:spPr>
          <a:xfrm>
            <a:off x="6095999" y="4718912"/>
            <a:ext cx="1592686" cy="14580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Friend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F592A37-DB36-7CD1-65D2-27432F595263}"/>
              </a:ext>
            </a:extLst>
          </p:cNvPr>
          <p:cNvSpPr/>
          <p:nvPr/>
        </p:nvSpPr>
        <p:spPr>
          <a:xfrm>
            <a:off x="9078989" y="4719086"/>
            <a:ext cx="1543626" cy="14580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Friend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467FF64-FC1B-9F63-6390-DDB45CE6864F}"/>
              </a:ext>
            </a:extLst>
          </p:cNvPr>
          <p:cNvCxnSpPr>
            <a:stCxn id="4" idx="6"/>
          </p:cNvCxnSpPr>
          <p:nvPr/>
        </p:nvCxnSpPr>
        <p:spPr>
          <a:xfrm flipV="1">
            <a:off x="7688686" y="1743885"/>
            <a:ext cx="1341242" cy="1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F2A4675-5713-E34E-EB49-49C87F3E9306}"/>
              </a:ext>
            </a:extLst>
          </p:cNvPr>
          <p:cNvCxnSpPr/>
          <p:nvPr/>
        </p:nvCxnSpPr>
        <p:spPr>
          <a:xfrm flipV="1">
            <a:off x="7688685" y="3555361"/>
            <a:ext cx="1341242" cy="1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E27676-F39A-1362-191B-BCAD07AA300A}"/>
              </a:ext>
            </a:extLst>
          </p:cNvPr>
          <p:cNvCxnSpPr/>
          <p:nvPr/>
        </p:nvCxnSpPr>
        <p:spPr>
          <a:xfrm flipV="1">
            <a:off x="7737747" y="5447937"/>
            <a:ext cx="1341242" cy="1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599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9EBC3-9AE0-BC64-C279-A612A29F5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52A7E-5B6A-6354-A34A-718BFEA6D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66397" cy="4351338"/>
          </a:xfrm>
        </p:spPr>
        <p:txBody>
          <a:bodyPr/>
          <a:lstStyle/>
          <a:p>
            <a:r>
              <a:rPr lang="en-US" dirty="0"/>
              <a:t>Group of 3	</a:t>
            </a:r>
          </a:p>
          <a:p>
            <a:r>
              <a:rPr lang="en-US" dirty="0"/>
              <a:t>Group will still exist if one member leaves</a:t>
            </a:r>
          </a:p>
          <a:p>
            <a:r>
              <a:rPr lang="en-US" dirty="0"/>
              <a:t>Third parties as </a:t>
            </a:r>
            <a:r>
              <a:rPr lang="en-US" u="sng" dirty="0"/>
              <a:t>mediators</a:t>
            </a:r>
            <a:r>
              <a:rPr lang="en-US" dirty="0"/>
              <a:t>: help keep the group together</a:t>
            </a:r>
          </a:p>
          <a:p>
            <a:r>
              <a:rPr lang="en-US" dirty="0"/>
              <a:t>Third parties as </a:t>
            </a:r>
            <a:r>
              <a:rPr lang="en-US" u="sng" dirty="0"/>
              <a:t>divide et </a:t>
            </a:r>
            <a:r>
              <a:rPr lang="en-US" u="sng" dirty="0" err="1"/>
              <a:t>impera</a:t>
            </a:r>
            <a:r>
              <a:rPr lang="en-US" dirty="0"/>
              <a:t>: try to drive the dyad apart</a:t>
            </a:r>
          </a:p>
          <a:p>
            <a:r>
              <a:rPr lang="en-US" dirty="0"/>
              <a:t>Third parties as </a:t>
            </a:r>
            <a:r>
              <a:rPr lang="en-US" u="sng" dirty="0"/>
              <a:t>tertius gaudens</a:t>
            </a:r>
            <a:r>
              <a:rPr lang="en-US" dirty="0"/>
              <a:t>: Benefit from disagreement of dyad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38A4CA0-6A1B-4BB9-A770-E27470E5A652}"/>
              </a:ext>
            </a:extLst>
          </p:cNvPr>
          <p:cNvSpPr/>
          <p:nvPr/>
        </p:nvSpPr>
        <p:spPr>
          <a:xfrm>
            <a:off x="7970236" y="1176311"/>
            <a:ext cx="1042471" cy="10287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Dad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2CE70AF-96D8-4666-BF43-9136BEFF55B5}"/>
              </a:ext>
            </a:extLst>
          </p:cNvPr>
          <p:cNvSpPr/>
          <p:nvPr/>
        </p:nvSpPr>
        <p:spPr>
          <a:xfrm>
            <a:off x="9872913" y="1176311"/>
            <a:ext cx="1042471" cy="10287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Mom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25E77A0-ACAF-4922-9256-3657CB5E4CE9}"/>
              </a:ext>
            </a:extLst>
          </p:cNvPr>
          <p:cNvSpPr/>
          <p:nvPr/>
        </p:nvSpPr>
        <p:spPr>
          <a:xfrm>
            <a:off x="8974070" y="2400246"/>
            <a:ext cx="1042471" cy="10287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Child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25E77A0-ACAF-4922-9256-3657CB5E4CE9}"/>
              </a:ext>
            </a:extLst>
          </p:cNvPr>
          <p:cNvSpPr/>
          <p:nvPr/>
        </p:nvSpPr>
        <p:spPr>
          <a:xfrm>
            <a:off x="9012706" y="4001293"/>
            <a:ext cx="1161604" cy="11502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Friend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6F69EA3-EB2A-8919-1123-58CC786FB258}"/>
              </a:ext>
            </a:extLst>
          </p:cNvPr>
          <p:cNvSpPr/>
          <p:nvPr/>
        </p:nvSpPr>
        <p:spPr>
          <a:xfrm>
            <a:off x="10286998" y="5248230"/>
            <a:ext cx="1161604" cy="11502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Friend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29AE24D-3F81-E102-76EB-CBB5DEBC1C64}"/>
              </a:ext>
            </a:extLst>
          </p:cNvPr>
          <p:cNvSpPr/>
          <p:nvPr/>
        </p:nvSpPr>
        <p:spPr>
          <a:xfrm>
            <a:off x="7846274" y="5263865"/>
            <a:ext cx="1161604" cy="11502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Friend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38665DB-5218-00C0-DEC8-C5C0D1CCF2EE}"/>
              </a:ext>
            </a:extLst>
          </p:cNvPr>
          <p:cNvCxnSpPr/>
          <p:nvPr/>
        </p:nvCxnSpPr>
        <p:spPr>
          <a:xfrm>
            <a:off x="9079605" y="1690688"/>
            <a:ext cx="754671" cy="0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DDAF696-58E8-AABB-E9FD-DB79D967D0ED}"/>
              </a:ext>
            </a:extLst>
          </p:cNvPr>
          <p:cNvCxnSpPr/>
          <p:nvPr/>
        </p:nvCxnSpPr>
        <p:spPr>
          <a:xfrm>
            <a:off x="8654603" y="2205065"/>
            <a:ext cx="417670" cy="460862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E3836E0-7B24-91C3-DD4D-C04F4DE78F3E}"/>
              </a:ext>
            </a:extLst>
          </p:cNvPr>
          <p:cNvCxnSpPr>
            <a:cxnSpLocks/>
          </p:cNvCxnSpPr>
          <p:nvPr/>
        </p:nvCxnSpPr>
        <p:spPr>
          <a:xfrm flipH="1">
            <a:off x="9941412" y="2205065"/>
            <a:ext cx="338971" cy="447983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C703506-1555-2D4E-8243-334B2803F708}"/>
              </a:ext>
            </a:extLst>
          </p:cNvPr>
          <p:cNvCxnSpPr>
            <a:cxnSpLocks/>
          </p:cNvCxnSpPr>
          <p:nvPr/>
        </p:nvCxnSpPr>
        <p:spPr>
          <a:xfrm flipH="1">
            <a:off x="8804584" y="4927556"/>
            <a:ext cx="338971" cy="447983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1684865-2445-F09C-93B2-F082F19C5ABB}"/>
              </a:ext>
            </a:extLst>
          </p:cNvPr>
          <p:cNvCxnSpPr/>
          <p:nvPr/>
        </p:nvCxnSpPr>
        <p:spPr>
          <a:xfrm>
            <a:off x="10098017" y="4914677"/>
            <a:ext cx="417670" cy="460862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C5A4002-C674-7306-D198-7DD0B5E6185C}"/>
              </a:ext>
            </a:extLst>
          </p:cNvPr>
          <p:cNvCxnSpPr>
            <a:cxnSpLocks/>
          </p:cNvCxnSpPr>
          <p:nvPr/>
        </p:nvCxnSpPr>
        <p:spPr>
          <a:xfrm>
            <a:off x="9119942" y="5823357"/>
            <a:ext cx="1054368" cy="0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773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78A86-D330-2F69-DBBC-10BE228AC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597747" cy="1292361"/>
          </a:xfrm>
        </p:spPr>
        <p:txBody>
          <a:bodyPr anchor="b">
            <a:normAutofit/>
          </a:bodyPr>
          <a:lstStyle/>
          <a:p>
            <a:r>
              <a:rPr lang="en-US" sz="3500" dirty="0"/>
              <a:t>Larger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BE31-1B05-A191-BF3A-946ACCEB7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407352"/>
            <a:ext cx="4972314" cy="3447832"/>
          </a:xfrm>
        </p:spPr>
        <p:txBody>
          <a:bodyPr anchor="t">
            <a:noAutofit/>
          </a:bodyPr>
          <a:lstStyle/>
          <a:p>
            <a:r>
              <a:rPr lang="en-US" sz="2500" dirty="0"/>
              <a:t>The number of potential relationships rapidly as we add in more people to the group.</a:t>
            </a:r>
          </a:p>
          <a:p>
            <a:r>
              <a:rPr lang="en-US" sz="2500" dirty="0"/>
              <a:t>In any group of "N" people, the number of possible relationships (R) is [ N x (N-1) / 2 ].</a:t>
            </a:r>
          </a:p>
          <a:p>
            <a:r>
              <a:rPr lang="en-US" sz="2500" dirty="0"/>
              <a:t>How many potential relationships are there in this class?</a:t>
            </a:r>
          </a:p>
        </p:txBody>
      </p:sp>
      <p:pic>
        <p:nvPicPr>
          <p:cNvPr id="4" name="Picture 3" descr="Infographic depicting the relationship between group size and complexity.">
            <a:extLst>
              <a:ext uri="{FF2B5EF4-FFF2-40B4-BE49-F238E27FC236}">
                <a16:creationId xmlns:a16="http://schemas.microsoft.com/office/drawing/2014/main" id="{63862854-6021-4B91-B4BA-CFDEE63C4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390162"/>
            <a:ext cx="5319062" cy="400259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909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5FEC1-F9B9-E99B-A8D6-6DAFFF1B8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vs. Secondary Groups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9329D-6661-443C-88F8-72C3E35649E2}"/>
              </a:ext>
            </a:extLst>
          </p:cNvPr>
          <p:cNvSpPr>
            <a:spLocks noGrp="1"/>
          </p:cNvSpPr>
          <p:nvPr/>
        </p:nvSpPr>
        <p:spPr>
          <a:xfrm>
            <a:off x="914400" y="1987427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u="sng" dirty="0"/>
              <a:t>Primary Groups</a:t>
            </a:r>
            <a:r>
              <a:rPr lang="en-US" b="1" dirty="0"/>
              <a:t>	</a:t>
            </a:r>
          </a:p>
          <a:p>
            <a:r>
              <a:rPr lang="en-US" b="1" dirty="0"/>
              <a:t>Example: </a:t>
            </a:r>
            <a:r>
              <a:rPr lang="en-US" dirty="0"/>
              <a:t>Family</a:t>
            </a:r>
          </a:p>
          <a:p>
            <a:r>
              <a:rPr lang="en-US" dirty="0"/>
              <a:t>Made up of few members</a:t>
            </a:r>
          </a:p>
          <a:p>
            <a:r>
              <a:rPr lang="en-US" dirty="0"/>
              <a:t>Key agents of socialization</a:t>
            </a:r>
          </a:p>
          <a:p>
            <a:r>
              <a:rPr lang="en-US" dirty="0"/>
              <a:t>Members are noninterchangeable </a:t>
            </a:r>
          </a:p>
          <a:p>
            <a:r>
              <a:rPr lang="en-US" dirty="0"/>
              <a:t>Relationships are enduring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AFB260-8A9B-4F10-A4BE-F4FB2EBAC933}"/>
              </a:ext>
            </a:extLst>
          </p:cNvPr>
          <p:cNvSpPr>
            <a:spLocks noGrp="1"/>
          </p:cNvSpPr>
          <p:nvPr/>
        </p:nvSpPr>
        <p:spPr>
          <a:xfrm>
            <a:off x="5668850" y="1987427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u="sng" dirty="0"/>
              <a:t>Secondary Groups</a:t>
            </a:r>
          </a:p>
          <a:p>
            <a:r>
              <a:rPr lang="en-US" b="1" dirty="0"/>
              <a:t>Example: </a:t>
            </a:r>
            <a:r>
              <a:rPr lang="en-US" dirty="0"/>
              <a:t>University</a:t>
            </a:r>
          </a:p>
          <a:p>
            <a:r>
              <a:rPr lang="en-US" dirty="0"/>
              <a:t>More impersonal</a:t>
            </a:r>
          </a:p>
          <a:p>
            <a:r>
              <a:rPr lang="en-US" dirty="0"/>
              <a:t>More instrumental</a:t>
            </a:r>
          </a:p>
          <a:p>
            <a:r>
              <a:rPr lang="en-US" dirty="0"/>
              <a:t>Membership is contingent</a:t>
            </a:r>
          </a:p>
          <a:p>
            <a:r>
              <a:rPr lang="en-US" dirty="0"/>
              <a:t>Roles are more important that the individuals who fill them</a:t>
            </a:r>
          </a:p>
        </p:txBody>
      </p:sp>
    </p:spTree>
    <p:extLst>
      <p:ext uri="{BB962C8B-B14F-4D97-AF65-F5344CB8AC3E}">
        <p14:creationId xmlns:p14="http://schemas.microsoft.com/office/powerpoint/2010/main" val="1830560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AFE0D7-0F7E-EBA3-369F-61F9B7010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/>
              <a:t>Primary vs. Secondary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0B320-176C-E686-44CF-0D1E26419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648607"/>
            <a:ext cx="6002110" cy="3485494"/>
          </a:xfrm>
        </p:spPr>
        <p:txBody>
          <a:bodyPr>
            <a:normAutofit/>
          </a:bodyPr>
          <a:lstStyle/>
          <a:p>
            <a:r>
              <a:rPr lang="en-US" sz="2500" dirty="0"/>
              <a:t>Other than your family or Franklin and Marshall, what is another group that you belong to? Is it primary or secondary?</a:t>
            </a:r>
          </a:p>
          <a:p>
            <a:endParaRPr lang="en-US" sz="2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47E57A-4ED0-036C-78DF-04C3A61B6B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831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73027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34EB7-4F32-5E2A-522F-0B17A1BA2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anchor="b">
            <a:normAutofit/>
          </a:bodyPr>
          <a:lstStyle/>
          <a:p>
            <a:r>
              <a:rPr lang="en-US" sz="3200"/>
              <a:t>I</a:t>
            </a:r>
            <a:r>
              <a:rPr lang="en-US" altLang="zh-CN" sz="3200"/>
              <a:t>n-Group and Out-group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27BBE-F51C-CD2C-6A84-77B69EFEB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711073" cy="3447832"/>
          </a:xfrm>
        </p:spPr>
        <p:txBody>
          <a:bodyPr anchor="t">
            <a:noAutofit/>
          </a:bodyPr>
          <a:lstStyle/>
          <a:p>
            <a:r>
              <a:rPr lang="en-US" sz="2300" dirty="0"/>
              <a:t>In-group: The powerful group, usually the majority</a:t>
            </a:r>
          </a:p>
          <a:p>
            <a:r>
              <a:rPr lang="en-US" sz="2300" dirty="0"/>
              <a:t>Out-group: Stigmatized or less powerful group, usually the minority</a:t>
            </a:r>
          </a:p>
          <a:p>
            <a:r>
              <a:rPr lang="en-US" sz="2300" dirty="0"/>
              <a:t>Reference Group: Groups that help us understand or make </a:t>
            </a:r>
            <a:r>
              <a:rPr lang="en-US" sz="2300" dirty="0" err="1"/>
              <a:t>snes</a:t>
            </a:r>
            <a:r>
              <a:rPr lang="en-US" sz="2300" dirty="0"/>
              <a:t> of our positions in society</a:t>
            </a:r>
          </a:p>
        </p:txBody>
      </p:sp>
      <p:pic>
        <p:nvPicPr>
          <p:cNvPr id="7172" name="Picture 4" descr="Social Identity Theory - Practical Psychology">
            <a:extLst>
              <a:ext uri="{FF2B5EF4-FFF2-40B4-BE49-F238E27FC236}">
                <a16:creationId xmlns:a16="http://schemas.microsoft.com/office/drawing/2014/main" id="{A917B51C-39AF-F888-E4FF-28B75F8A1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7672" y="1253291"/>
            <a:ext cx="6389346" cy="436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77" name="Group 7176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7178" name="Rectangle 7177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9" name="Rectangle 7178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17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A8029-6D04-4559-3E79-6AA81186C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3366" y="543070"/>
            <a:ext cx="6870954" cy="1675626"/>
          </a:xfrm>
        </p:spPr>
        <p:txBody>
          <a:bodyPr>
            <a:normAutofit/>
          </a:bodyPr>
          <a:lstStyle/>
          <a:p>
            <a:r>
              <a:rPr lang="en-US" sz="4000"/>
              <a:t>Discussion</a:t>
            </a:r>
          </a:p>
        </p:txBody>
      </p:sp>
      <p:pic>
        <p:nvPicPr>
          <p:cNvPr id="5" name="Picture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01098CE3-09E6-BA38-0914-3318A6EA5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8" r="3" b="25473"/>
          <a:stretch/>
        </p:blipFill>
        <p:spPr>
          <a:xfrm>
            <a:off x="20" y="1"/>
            <a:ext cx="4187091" cy="2164321"/>
          </a:xfrm>
          <a:prstGeom prst="rect">
            <a:avLst/>
          </a:prstGeom>
        </p:spPr>
      </p:pic>
      <p:pic>
        <p:nvPicPr>
          <p:cNvPr id="9" name="Picture 8" descr="A group of women in pink dresses&#10;&#10;AI-generated content may be incorrect.">
            <a:extLst>
              <a:ext uri="{FF2B5EF4-FFF2-40B4-BE49-F238E27FC236}">
                <a16:creationId xmlns:a16="http://schemas.microsoft.com/office/drawing/2014/main" id="{37968B72-F492-9043-79C0-A3D546F34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3" r="3" b="9550"/>
          <a:stretch/>
        </p:blipFill>
        <p:spPr>
          <a:xfrm>
            <a:off x="20" y="2342320"/>
            <a:ext cx="4187091" cy="2164321"/>
          </a:xfrm>
          <a:prstGeom prst="rect">
            <a:avLst/>
          </a:prstGeom>
        </p:spPr>
      </p:pic>
      <p:pic>
        <p:nvPicPr>
          <p:cNvPr id="7" name="Picture 6" descr="A group of men posing for a photo&#10;&#10;AI-generated content may be incorrect.">
            <a:extLst>
              <a:ext uri="{FF2B5EF4-FFF2-40B4-BE49-F238E27FC236}">
                <a16:creationId xmlns:a16="http://schemas.microsoft.com/office/drawing/2014/main" id="{6C440760-E628-0333-C351-F7BA8B4A9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8515"/>
          <a:stretch/>
        </p:blipFill>
        <p:spPr>
          <a:xfrm>
            <a:off x="20" y="4693680"/>
            <a:ext cx="4187091" cy="21643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E527B-FF84-0AE9-383C-16CC95D99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366" y="2399720"/>
            <a:ext cx="6870954" cy="3736507"/>
          </a:xfrm>
        </p:spPr>
        <p:txBody>
          <a:bodyPr>
            <a:normAutofit/>
          </a:bodyPr>
          <a:lstStyle/>
          <a:p>
            <a:r>
              <a:rPr lang="en-US" sz="2600" dirty="0"/>
              <a:t>Why do college men join fraternities? What structural resources are they hoping to gain and what identities are they hoping to construct through Greek life?</a:t>
            </a:r>
          </a:p>
          <a:p>
            <a:r>
              <a:rPr lang="en-US" sz="2600" dirty="0"/>
              <a:t>Are the opportunities the same for women in sororities?</a:t>
            </a:r>
          </a:p>
          <a:p>
            <a:r>
              <a:rPr lang="en-US" sz="2600" dirty="0"/>
              <a:t>How is Greek life racialized?</a:t>
            </a:r>
          </a:p>
          <a:p>
            <a:r>
              <a:rPr lang="en-US" sz="2600" dirty="0"/>
              <a:t>What about for people who are not </a:t>
            </a:r>
            <a:r>
              <a:rPr lang="en-US" sz="2600"/>
              <a:t>in </a:t>
            </a:r>
            <a:r>
              <a:rPr lang="en-US" sz="2600" dirty="0"/>
              <a:t>G</a:t>
            </a:r>
            <a:r>
              <a:rPr lang="en-US" sz="2600"/>
              <a:t>reek </a:t>
            </a:r>
            <a:r>
              <a:rPr lang="en-US" sz="2600" dirty="0"/>
              <a:t>life?</a:t>
            </a:r>
          </a:p>
        </p:txBody>
      </p:sp>
    </p:spTree>
    <p:extLst>
      <p:ext uri="{BB962C8B-B14F-4D97-AF65-F5344CB8AC3E}">
        <p14:creationId xmlns:p14="http://schemas.microsoft.com/office/powerpoint/2010/main" val="952257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115719BB-48A7-4AF4-BB91-DC82E0DF7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2" name="Freeform: Shape 1041">
            <a:extLst>
              <a:ext uri="{FF2B5EF4-FFF2-40B4-BE49-F238E27FC236}">
                <a16:creationId xmlns:a16="http://schemas.microsoft.com/office/drawing/2014/main" id="{10973A55-5440-4A99-B526-B5812E462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096002" cy="6858000"/>
          </a:xfrm>
          <a:custGeom>
            <a:avLst/>
            <a:gdLst>
              <a:gd name="connsiteX0" fmla="*/ 0 w 6096002"/>
              <a:gd name="connsiteY0" fmla="*/ 0 h 6858000"/>
              <a:gd name="connsiteX1" fmla="*/ 4885967 w 6096002"/>
              <a:gd name="connsiteY1" fmla="*/ 0 h 6858000"/>
              <a:gd name="connsiteX2" fmla="*/ 4946007 w 6096002"/>
              <a:gd name="connsiteY2" fmla="*/ 69271 h 6858000"/>
              <a:gd name="connsiteX3" fmla="*/ 6096002 w 6096002"/>
              <a:gd name="connsiteY3" fmla="*/ 3429000 h 6858000"/>
              <a:gd name="connsiteX4" fmla="*/ 4946007 w 6096002"/>
              <a:gd name="connsiteY4" fmla="*/ 6788730 h 6858000"/>
              <a:gd name="connsiteX5" fmla="*/ 4885967 w 6096002"/>
              <a:gd name="connsiteY5" fmla="*/ 6858000 h 6858000"/>
              <a:gd name="connsiteX6" fmla="*/ 0 w 609600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6858000">
                <a:moveTo>
                  <a:pt x="0" y="0"/>
                </a:moveTo>
                <a:lnTo>
                  <a:pt x="4885967" y="0"/>
                </a:lnTo>
                <a:lnTo>
                  <a:pt x="4946007" y="69271"/>
                </a:lnTo>
                <a:cubicBezTo>
                  <a:pt x="5656533" y="929100"/>
                  <a:pt x="6096002" y="2116944"/>
                  <a:pt x="6096002" y="3429000"/>
                </a:cubicBezTo>
                <a:cubicBezTo>
                  <a:pt x="6096002" y="4741056"/>
                  <a:pt x="5656533" y="5928900"/>
                  <a:pt x="4946007" y="6788730"/>
                </a:cubicBezTo>
                <a:lnTo>
                  <a:pt x="4885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44" name="Freeform: Shape 1043">
            <a:extLst>
              <a:ext uri="{FF2B5EF4-FFF2-40B4-BE49-F238E27FC236}">
                <a16:creationId xmlns:a16="http://schemas.microsoft.com/office/drawing/2014/main" id="{A9682493-588A-4D52-98F6-FBBD80C07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5370" cy="6858000"/>
          </a:xfrm>
          <a:custGeom>
            <a:avLst/>
            <a:gdLst>
              <a:gd name="connsiteX0" fmla="*/ 0 w 6085370"/>
              <a:gd name="connsiteY0" fmla="*/ 0 h 6858000"/>
              <a:gd name="connsiteX1" fmla="*/ 4875335 w 6085370"/>
              <a:gd name="connsiteY1" fmla="*/ 0 h 6858000"/>
              <a:gd name="connsiteX2" fmla="*/ 4935375 w 6085370"/>
              <a:gd name="connsiteY2" fmla="*/ 69271 h 6858000"/>
              <a:gd name="connsiteX3" fmla="*/ 6085370 w 6085370"/>
              <a:gd name="connsiteY3" fmla="*/ 3429000 h 6858000"/>
              <a:gd name="connsiteX4" fmla="*/ 4935375 w 6085370"/>
              <a:gd name="connsiteY4" fmla="*/ 6788730 h 6858000"/>
              <a:gd name="connsiteX5" fmla="*/ 4875335 w 6085370"/>
              <a:gd name="connsiteY5" fmla="*/ 6858000 h 6858000"/>
              <a:gd name="connsiteX6" fmla="*/ 0 w 60853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5370" h="6858000">
                <a:moveTo>
                  <a:pt x="0" y="0"/>
                </a:moveTo>
                <a:lnTo>
                  <a:pt x="4875335" y="0"/>
                </a:lnTo>
                <a:lnTo>
                  <a:pt x="4935375" y="69271"/>
                </a:lnTo>
                <a:cubicBezTo>
                  <a:pt x="5645901" y="929100"/>
                  <a:pt x="6085370" y="2116944"/>
                  <a:pt x="6085370" y="3429000"/>
                </a:cubicBezTo>
                <a:cubicBezTo>
                  <a:pt x="6085370" y="4741056"/>
                  <a:pt x="5645901" y="5928900"/>
                  <a:pt x="4935375" y="6788730"/>
                </a:cubicBezTo>
                <a:lnTo>
                  <a:pt x="487533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E9E466-13BB-D0E7-1A09-670854D2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859536"/>
            <a:ext cx="4832802" cy="1170432"/>
          </a:xfrm>
        </p:spPr>
        <p:txBody>
          <a:bodyPr anchor="b">
            <a:normAutofit/>
          </a:bodyPr>
          <a:lstStyle/>
          <a:p>
            <a:r>
              <a:rPr lang="en-US" sz="3400"/>
              <a:t>Group Conformity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FBEC5A7A-ADE4-48D9-B89C-2BA1C9110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03236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92" y="2185062"/>
            <a:ext cx="49377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248A8-BC1D-8C90-0AEE-CEBF6FBE7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" y="2512611"/>
            <a:ext cx="4832803" cy="3664351"/>
          </a:xfrm>
        </p:spPr>
        <p:txBody>
          <a:bodyPr>
            <a:normAutofit/>
          </a:bodyPr>
          <a:lstStyle/>
          <a:p>
            <a:r>
              <a:rPr lang="en-US" sz="2500" u="sng" dirty="0"/>
              <a:t>Bystander effect:</a:t>
            </a:r>
            <a:r>
              <a:rPr lang="en-US" sz="2500" dirty="0"/>
              <a:t> When the presence of others discourages an individual from intervening in an emergency.</a:t>
            </a:r>
            <a:endParaRPr lang="en-US" sz="2500" u="sng" dirty="0"/>
          </a:p>
          <a:p>
            <a:r>
              <a:rPr lang="en-US" sz="2500" dirty="0"/>
              <a:t>The murder of Kitty Genovese</a:t>
            </a:r>
          </a:p>
        </p:txBody>
      </p:sp>
      <p:pic>
        <p:nvPicPr>
          <p:cNvPr id="1026" name="Picture 2" descr="What Happened to Kitty Genovese">
            <a:extLst>
              <a:ext uri="{FF2B5EF4-FFF2-40B4-BE49-F238E27FC236}">
                <a16:creationId xmlns:a16="http://schemas.microsoft.com/office/drawing/2014/main" id="{2F5405AC-B2D4-72B2-F9EE-1A474FDE7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1320" y="517600"/>
            <a:ext cx="4876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Death of Kitty Genovese: A Case that Echoes to This Day">
            <a:extLst>
              <a:ext uri="{FF2B5EF4-FFF2-40B4-BE49-F238E27FC236}">
                <a16:creationId xmlns:a16="http://schemas.microsoft.com/office/drawing/2014/main" id="{3D9A0302-1434-2EF0-FDD4-512DE1224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0256" y="3573681"/>
            <a:ext cx="5138928" cy="245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014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B5B22A-FFF5-61E5-F0F1-0505ACEFB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/>
              <a:t>Is the Bystander Effect Real?</a:t>
            </a: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413DF-CEA3-3A24-B10A-5745C12CC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2500" dirty="0"/>
              <a:t>Laboratory vs Real-World Setting</a:t>
            </a:r>
          </a:p>
          <a:p>
            <a:r>
              <a:rPr lang="en-US" sz="2500" dirty="0"/>
              <a:t>2019 anthropological study of CCTV footage by </a:t>
            </a:r>
            <a:r>
              <a:rPr lang="en-US" sz="2400" dirty="0"/>
              <a:t>Marie Rosenkrantz Lindegaard’s research team</a:t>
            </a:r>
            <a:endParaRPr lang="en-US" sz="2500" dirty="0"/>
          </a:p>
        </p:txBody>
      </p:sp>
      <p:pic>
        <p:nvPicPr>
          <p:cNvPr id="2050" name="Picture 2" descr="The Bystander Effect - Sketchplanations">
            <a:extLst>
              <a:ext uri="{FF2B5EF4-FFF2-40B4-BE49-F238E27FC236}">
                <a16:creationId xmlns:a16="http://schemas.microsoft.com/office/drawing/2014/main" id="{04619135-5F3C-FC1B-A712-82F59A667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5816" y="672193"/>
            <a:ext cx="6440424" cy="545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1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569</Words>
  <Application>Microsoft Office PowerPoint</Application>
  <PresentationFormat>Widescreen</PresentationFormat>
  <Paragraphs>78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Office Theme</vt:lpstr>
      <vt:lpstr>Socializations, Social Groups, Networks, and the Internet</vt:lpstr>
      <vt:lpstr>Socialization and self-formation</vt:lpstr>
      <vt:lpstr>Agents of socialization</vt:lpstr>
      <vt:lpstr>INDIVIDUAL AGENCY AND SOCIAL STRUCTURE</vt:lpstr>
      <vt:lpstr>Agency</vt:lpstr>
      <vt:lpstr>Reflexivity</vt:lpstr>
      <vt:lpstr>Individual Agency and Social Structure</vt:lpstr>
      <vt:lpstr>Overview</vt:lpstr>
      <vt:lpstr>Social Groups, Networks, &amp; Institutions</vt:lpstr>
      <vt:lpstr>Social Groups</vt:lpstr>
      <vt:lpstr>Reading Questions</vt:lpstr>
      <vt:lpstr>Dyads </vt:lpstr>
      <vt:lpstr>Triads</vt:lpstr>
      <vt:lpstr>Larger Groups</vt:lpstr>
      <vt:lpstr>Primary vs. Secondary Groups</vt:lpstr>
      <vt:lpstr>Primary vs. Secondary Groups</vt:lpstr>
      <vt:lpstr>In-Group and Out-group</vt:lpstr>
      <vt:lpstr>Discussion</vt:lpstr>
      <vt:lpstr>Group Conformity</vt:lpstr>
      <vt:lpstr>Is the Bystander Effect Real?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Socializations, Social Groups, Networks, and the Internet</dc:title>
  <dc:creator>Anna Zhang</dc:creator>
  <cp:lastModifiedBy>Anna Zhang</cp:lastModifiedBy>
  <cp:revision>21</cp:revision>
  <dcterms:created xsi:type="dcterms:W3CDTF">2026-01-20T18:09:58Z</dcterms:created>
  <dcterms:modified xsi:type="dcterms:W3CDTF">2026-09-15T16:41:51Z</dcterms:modified>
</cp:coreProperties>
</file>